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Urbanist"/>
      <p:regular r:id="rId17"/>
      <p:bold r:id="rId18"/>
      <p:italic r:id="rId19"/>
      <p:boldItalic r:id="rId20"/>
    </p:embeddedFont>
    <p:embeddedFont>
      <p:font typeface="Cambria Math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rbanis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CambriaMath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Urbanis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Urbanist-italic.fntdata"/><Relationship Id="rId6" Type="http://schemas.openxmlformats.org/officeDocument/2006/relationships/slide" Target="slides/slide1.xml"/><Relationship Id="rId18" Type="http://schemas.openxmlformats.org/officeDocument/2006/relationships/font" Target="fonts/Urbanis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bd009110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ebd009110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ebd009110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ebd009110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ebd009110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ebd009110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ebd009110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ebd009110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ebd009110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ebd009110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ebd009110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ebd009110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bd009110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ebd009110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bd009110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ebd009110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ebd009110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ebd009110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bd009110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ebd009110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200">
                <a:latin typeface="Urbanist"/>
                <a:ea typeface="Urbanist"/>
                <a:cs typeface="Urbanist"/>
                <a:sym typeface="Urbanist"/>
              </a:rPr>
              <a:t>Modelos Fundacionales en Imágenes Médicas: MI-Zero y CheXZero en la detección de Cáncer en histopatologías y radiografías</a:t>
            </a:r>
            <a:endParaRPr b="1" sz="320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8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Urbanist"/>
                <a:ea typeface="Urbanist"/>
                <a:cs typeface="Urbanist"/>
                <a:sym typeface="Urbanist"/>
              </a:rPr>
              <a:t>Laura Nicole Bermúdez Santa</a:t>
            </a:r>
            <a:endParaRPr sz="25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Urbanist"/>
                <a:ea typeface="Urbanist"/>
                <a:cs typeface="Urbanist"/>
                <a:sym typeface="Urbanist"/>
              </a:rPr>
              <a:t>Nicolás Álvarez Triana</a:t>
            </a:r>
            <a:endParaRPr sz="2500"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Urbanist"/>
                <a:ea typeface="Urbanist"/>
                <a:cs typeface="Urbanist"/>
                <a:sym typeface="Urbanist"/>
              </a:rPr>
              <a:t>Juan Sebastián Castro Pardo</a:t>
            </a:r>
            <a:endParaRPr sz="2500"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771" y="4091050"/>
            <a:ext cx="1038226" cy="10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372100" y="4171950"/>
            <a:ext cx="866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338550" y="4762500"/>
            <a:ext cx="2466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rPr>
              <a:t>Universidad Nacional de Colombia</a:t>
            </a:r>
            <a:endParaRPr b="1" sz="1200">
              <a:solidFill>
                <a:schemeClr val="lt2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771" y="4091050"/>
            <a:ext cx="1038226" cy="10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5372100" y="4248150"/>
            <a:ext cx="866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3338550" y="4762500"/>
            <a:ext cx="2466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rPr>
              <a:t>Universidad Nacional de Colombia</a:t>
            </a:r>
            <a:endParaRPr b="1" sz="1200">
              <a:solidFill>
                <a:schemeClr val="lt2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295275" y="171450"/>
            <a:ext cx="5510100" cy="904800"/>
          </a:xfrm>
          <a:prstGeom prst="rect">
            <a:avLst/>
          </a:prstGeom>
          <a:solidFill>
            <a:srgbClr val="58595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MI-Zero | Transferencia Zero-Shot para Clasificación de Imágenes</a:t>
            </a:r>
            <a:endParaRPr b="1" sz="2300">
              <a:solidFill>
                <a:srgbClr val="CCCCCC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388163" y="2863850"/>
            <a:ext cx="3231300" cy="285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5859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58595B"/>
                </a:solidFill>
                <a:latin typeface="Urbanist"/>
                <a:ea typeface="Urbanist"/>
                <a:cs typeface="Urbanist"/>
                <a:sym typeface="Urbanist"/>
              </a:rPr>
              <a:t>Transferencia Zero-Shot para WSIs Megapíxeles</a:t>
            </a:r>
            <a:endParaRPr b="1" sz="1000">
              <a:solidFill>
                <a:srgbClr val="58595B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295275" y="1305000"/>
            <a:ext cx="55101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Para cada clase de interés, se crea un prompt con el nombre de la clase y una plantilla. Usando este prompt se crea una representación vectorial de una imágen, la decisión de </a:t>
            </a:r>
            <a:r>
              <a:rPr lang="es" sz="15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clasificación</a:t>
            </a:r>
            <a:r>
              <a:rPr lang="es" sz="15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 del modelo se calcula como:</a:t>
            </a:r>
            <a:endParaRPr sz="15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5224425" y="2515625"/>
            <a:ext cx="36624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1300" y="171450"/>
            <a:ext cx="2815524" cy="21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5750" y="2314575"/>
            <a:ext cx="1563688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138" y="3307023"/>
            <a:ext cx="3231375" cy="1109700"/>
          </a:xfrm>
          <a:prstGeom prst="rect">
            <a:avLst/>
          </a:prstGeom>
          <a:noFill/>
          <a:ln cap="flat" cmpd="sng" w="38100">
            <a:solidFill>
              <a:srgbClr val="58595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" name="Google Shape;170;p22"/>
          <p:cNvSpPr txBox="1"/>
          <p:nvPr/>
        </p:nvSpPr>
        <p:spPr>
          <a:xfrm>
            <a:off x="3798075" y="2863850"/>
            <a:ext cx="5088900" cy="285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5859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58595B"/>
                </a:solidFill>
                <a:latin typeface="Urbanist"/>
                <a:ea typeface="Urbanist"/>
                <a:cs typeface="Urbanist"/>
                <a:sym typeface="Urbanist"/>
              </a:rPr>
              <a:t>Enfoques para calcular puntuaciones de predicción a nivel lámina</a:t>
            </a:r>
            <a:endParaRPr b="1" sz="1200">
              <a:solidFill>
                <a:srgbClr val="58595B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5805450" y="3186148"/>
            <a:ext cx="29910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Urbanist"/>
              <a:buChar char="-"/>
            </a:pPr>
            <a:r>
              <a:rPr lang="es" sz="15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Enfoque basado en Conjuntos.</a:t>
            </a:r>
            <a:endParaRPr sz="15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Urbanist"/>
              <a:buChar char="-"/>
            </a:pPr>
            <a:r>
              <a:rPr lang="es" sz="15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Enfoque basado en Grafos.</a:t>
            </a:r>
            <a:endParaRPr sz="15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3798075" y="3287088"/>
            <a:ext cx="21264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Ambos enfoques buscan combinar las puntuaciones de los parches de manera robusta a la permutación y sin necesidad de actualizar parámetros, esencial para la transferencia zero-shot.</a:t>
            </a:r>
            <a:r>
              <a:rPr lang="es" sz="12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sz="12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771" y="4091050"/>
            <a:ext cx="1038226" cy="10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5372100" y="4248150"/>
            <a:ext cx="866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3338550" y="4762500"/>
            <a:ext cx="2466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rPr>
              <a:t>Universidad Nacional de Colombia</a:t>
            </a:r>
            <a:endParaRPr b="1" sz="1200">
              <a:solidFill>
                <a:schemeClr val="lt2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295275" y="171450"/>
            <a:ext cx="4400400" cy="514500"/>
          </a:xfrm>
          <a:prstGeom prst="rect">
            <a:avLst/>
          </a:prstGeom>
          <a:solidFill>
            <a:srgbClr val="58595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Conclusiones y Consideraciones</a:t>
            </a:r>
            <a:endParaRPr b="1" sz="2300">
              <a:solidFill>
                <a:srgbClr val="CCCCCC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295275" y="1305000"/>
            <a:ext cx="55101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Estos modelos requieren de </a:t>
            </a:r>
            <a:r>
              <a:rPr lang="es" sz="15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herramientas</a:t>
            </a:r>
            <a:r>
              <a:rPr lang="es" sz="15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 que optimicen el manejo de imágenes.</a:t>
            </a:r>
            <a:endParaRPr sz="15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771" y="4091050"/>
            <a:ext cx="1038226" cy="10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5372100" y="4171950"/>
            <a:ext cx="866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338550" y="4762500"/>
            <a:ext cx="2466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rPr>
              <a:t>Universidad Nacional de Colombia</a:t>
            </a:r>
            <a:endParaRPr b="1" sz="1200">
              <a:solidFill>
                <a:schemeClr val="lt2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625" y="1147763"/>
            <a:ext cx="4114800" cy="2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371475" y="966738"/>
            <a:ext cx="3810000" cy="3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Exploramos el potencial de los FMs en la detección de cáncer haciendo uso de los modelos </a:t>
            </a:r>
            <a:r>
              <a:rPr b="1" lang="es" sz="18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MI-Zero </a:t>
            </a:r>
            <a:r>
              <a:rPr lang="es" sz="18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y </a:t>
            </a:r>
            <a:r>
              <a:rPr b="1" lang="es" sz="18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CheXZero.</a:t>
            </a:r>
            <a:endParaRPr b="1" sz="18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Las técnicas actuales de imagen como la tomografía y la resonancia magnética son esenciales para la detección, diagnóstico, planificación de tratamiento y respuesta de terapia.</a:t>
            </a:r>
            <a:endParaRPr sz="18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771" y="4091050"/>
            <a:ext cx="1038226" cy="10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5372100" y="4171950"/>
            <a:ext cx="866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338550" y="4762500"/>
            <a:ext cx="2466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rPr>
              <a:t>Universidad Nacional de Colombia</a:t>
            </a:r>
            <a:endParaRPr b="1" sz="1200">
              <a:solidFill>
                <a:schemeClr val="lt2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" y="2026525"/>
            <a:ext cx="3664826" cy="250507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295275" y="171450"/>
            <a:ext cx="84582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MODELOS FUNDACIONALES (FMs)</a:t>
            </a:r>
            <a:endParaRPr b="1" sz="25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476250" y="976313"/>
            <a:ext cx="81915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Modelo de IA, se caracteriza por su entrenamiento basado en conjuntos extensos y diversos de datos usando técnicas de autosupervisión a gran escala.</a:t>
            </a:r>
            <a:endParaRPr sz="18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371975" y="2209800"/>
            <a:ext cx="4381500" cy="18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Urbanist"/>
              <a:buChar char="-"/>
            </a:pPr>
            <a:r>
              <a:rPr lang="es" sz="16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No requiere de datos específicos y etiquetados como en las DNNs.</a:t>
            </a:r>
            <a:endParaRPr sz="16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Urbanist"/>
              <a:buChar char="-"/>
            </a:pPr>
            <a:r>
              <a:rPr lang="es" sz="16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Los FMs pueden adaptarse fácilmente a tareas específicas con una mínima cantidad de datos.</a:t>
            </a:r>
            <a:endParaRPr sz="16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Urbanist"/>
              <a:buChar char="-"/>
            </a:pPr>
            <a:r>
              <a:rPr lang="es" sz="16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LLMs y VLMs</a:t>
            </a:r>
            <a:endParaRPr sz="16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771" y="4091050"/>
            <a:ext cx="1038226" cy="10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5372100" y="4171950"/>
            <a:ext cx="866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338550" y="4762500"/>
            <a:ext cx="2466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rPr>
              <a:t>Universidad Nacional de Colombia</a:t>
            </a:r>
            <a:endParaRPr b="1" sz="1200">
              <a:solidFill>
                <a:schemeClr val="lt2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295275" y="171450"/>
            <a:ext cx="84582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FMs | Relevancia Clínica</a:t>
            </a:r>
            <a:endParaRPr b="1" sz="25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476250" y="976313"/>
            <a:ext cx="81915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FMs están teniendo gran impacto en investigación y desarrollo en el ámbito de la imagen médica.</a:t>
            </a:r>
            <a:endParaRPr sz="18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561975" y="2009838"/>
            <a:ext cx="43815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Urbanist"/>
              <a:buChar char="-"/>
            </a:pPr>
            <a:r>
              <a:rPr lang="es" sz="18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Precisión y consistencia en diagnósticos.</a:t>
            </a:r>
            <a:endParaRPr sz="18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Urbanist"/>
              <a:buChar char="-"/>
            </a:pPr>
            <a:r>
              <a:rPr lang="es" sz="18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Análisis rápido y automatizado</a:t>
            </a:r>
            <a:endParaRPr sz="18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Urbanist"/>
              <a:buChar char="-"/>
            </a:pPr>
            <a:r>
              <a:rPr lang="es" sz="18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Explicabilidad y Generalización</a:t>
            </a:r>
            <a:endParaRPr sz="18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Urbanist"/>
              <a:buChar char="-"/>
            </a:pPr>
            <a:r>
              <a:rPr lang="es" sz="18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Preservación de la Privacidad</a:t>
            </a:r>
            <a:endParaRPr sz="18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200" y="1522438"/>
            <a:ext cx="3533776" cy="2355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771" y="4091050"/>
            <a:ext cx="1038226" cy="10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5372100" y="4171950"/>
            <a:ext cx="866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3338550" y="4762500"/>
            <a:ext cx="2466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rPr>
              <a:t>Universidad Nacional de Colombia</a:t>
            </a:r>
            <a:endParaRPr b="1" sz="1200">
              <a:solidFill>
                <a:schemeClr val="lt2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295275" y="171450"/>
            <a:ext cx="84582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FMs | Modelos guiados por texto (TPM)</a:t>
            </a:r>
            <a:endParaRPr b="1" sz="25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295275" y="843144"/>
            <a:ext cx="8191500" cy="17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Urbanist"/>
              <a:buChar char="-"/>
            </a:pPr>
            <a:r>
              <a:rPr lang="es" sz="20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Modelo contrastivo </a:t>
            </a:r>
            <a:r>
              <a:rPr lang="es" sz="20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guiado</a:t>
            </a:r>
            <a:r>
              <a:rPr lang="es" sz="20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 por texto.</a:t>
            </a:r>
            <a:endParaRPr sz="20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Urbanist"/>
              <a:buChar char="-"/>
            </a:pPr>
            <a:r>
              <a:rPr lang="es" sz="20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Modelo generativo guiado por texto.</a:t>
            </a:r>
            <a:endParaRPr sz="20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Urbanist"/>
              <a:buChar char="-"/>
            </a:pPr>
            <a:r>
              <a:rPr lang="es" sz="20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Modelo híbrido guiado por texto.</a:t>
            </a:r>
            <a:endParaRPr sz="20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Urbanist"/>
              <a:buChar char="-"/>
            </a:pPr>
            <a:r>
              <a:rPr lang="es" sz="20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Modelo conversacional guiado por texto</a:t>
            </a:r>
            <a:endParaRPr sz="20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2538" y="2394500"/>
            <a:ext cx="5056974" cy="224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771" y="4091050"/>
            <a:ext cx="1038226" cy="10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5372100" y="4171950"/>
            <a:ext cx="866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3338550" y="4762500"/>
            <a:ext cx="2466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rPr>
              <a:t>Universidad Nacional de Colombia</a:t>
            </a:r>
            <a:endParaRPr b="1" sz="1200">
              <a:solidFill>
                <a:schemeClr val="lt2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295275" y="171450"/>
            <a:ext cx="84582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FMs | Modelos guiados por imágenes (VPM)</a:t>
            </a:r>
            <a:endParaRPr b="1" sz="25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295275" y="1005069"/>
            <a:ext cx="8191500" cy="17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Urbanist"/>
              <a:buChar char="-"/>
            </a:pPr>
            <a:r>
              <a:rPr lang="es" sz="20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Modelo adaptativo guiado por imágenes.</a:t>
            </a:r>
            <a:endParaRPr sz="20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Urbanist"/>
              <a:buChar char="-"/>
            </a:pPr>
            <a:r>
              <a:rPr lang="es" sz="20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Modelo generacional guiado por imágenes.</a:t>
            </a:r>
            <a:endParaRPr sz="20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8225" y="2105026"/>
            <a:ext cx="5505597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771" y="4091050"/>
            <a:ext cx="1038226" cy="10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5372100" y="4171950"/>
            <a:ext cx="866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3338550" y="4762500"/>
            <a:ext cx="2466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rPr>
              <a:t>Universidad Nacional de Colombia</a:t>
            </a:r>
            <a:endParaRPr b="1" sz="1200">
              <a:solidFill>
                <a:schemeClr val="lt2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295275" y="171450"/>
            <a:ext cx="1990800" cy="714300"/>
          </a:xfrm>
          <a:prstGeom prst="rect">
            <a:avLst/>
          </a:prstGeom>
          <a:solidFill>
            <a:srgbClr val="58595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CheXZero</a:t>
            </a:r>
            <a:endParaRPr b="1" sz="3000">
              <a:solidFill>
                <a:srgbClr val="CCCCCC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2505000" y="171450"/>
            <a:ext cx="6400800" cy="714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5859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58595B"/>
                </a:solidFill>
                <a:latin typeface="Urbanist"/>
                <a:ea typeface="Urbanist"/>
                <a:cs typeface="Urbanist"/>
                <a:sym typeface="Urbanist"/>
              </a:rPr>
              <a:t>Modelo Fundacional contrastivo guiado por texto e imágen de alto rendimiento con enfoque en aprendizaje Zero-shot autosupervisado, no requiere etiquetas manuales para la interpretación de imágenes de rayos X de tórax.</a:t>
            </a:r>
            <a:endParaRPr b="1" sz="1200">
              <a:solidFill>
                <a:srgbClr val="58595B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200" y="1047675"/>
            <a:ext cx="4419600" cy="1604542"/>
          </a:xfrm>
          <a:prstGeom prst="rect">
            <a:avLst/>
          </a:prstGeom>
          <a:noFill/>
          <a:ln cap="flat" cmpd="sng" w="38100">
            <a:solidFill>
              <a:srgbClr val="58595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0" name="Google Shape;120;p19"/>
          <p:cNvSpPr txBox="1"/>
          <p:nvPr/>
        </p:nvSpPr>
        <p:spPr>
          <a:xfrm>
            <a:off x="295275" y="1042950"/>
            <a:ext cx="4000500" cy="16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ARQUITECTURA</a:t>
            </a:r>
            <a:endParaRPr b="1" sz="12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rbanist"/>
              <a:buAutoNum type="alphaLcPeriod"/>
            </a:pPr>
            <a:r>
              <a:rPr lang="es" sz="12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Entrenamiento: el modelo aprende características a partir de informes de radiologías.</a:t>
            </a:r>
            <a:endParaRPr sz="12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rbanist"/>
              <a:buAutoNum type="alphaLcPeriod"/>
            </a:pPr>
            <a:r>
              <a:rPr lang="es" sz="12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Predicción de patologías en radiografías de tórax: Para cada patología se genera un aviso positivo y negativo. El método autosupervisado calcula un puntaje de probabilidad para la patología y con base en esta se realiza la clasificación.</a:t>
            </a:r>
            <a:endParaRPr sz="12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295275" y="2814150"/>
            <a:ext cx="4000500" cy="466800"/>
          </a:xfrm>
          <a:prstGeom prst="rect">
            <a:avLst/>
          </a:prstGeom>
          <a:solidFill>
            <a:srgbClr val="58595B"/>
          </a:solidFill>
          <a:ln cap="flat" cmpd="sng" w="38100">
            <a:solidFill>
              <a:srgbClr val="5859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Utiliza una Vision transformer ViT-B/32</a:t>
            </a:r>
            <a:endParaRPr b="1" sz="1700">
              <a:solidFill>
                <a:srgbClr val="CCCCCC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295275" y="3483825"/>
            <a:ext cx="40005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Para analizar imágenes de Rayos X y un transformador para procesar el texto, este transformador procesa descripciones textuales de las imágenes, como informes radiológicos o etiquetas de patologías.</a:t>
            </a:r>
            <a:endParaRPr sz="12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4695750" y="2927806"/>
            <a:ext cx="4000500" cy="13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En cuanto a las imágenes médicas, el modelo detecta patologías y clasifica al correlacionar las características visuales extraídas con las </a:t>
            </a:r>
            <a:r>
              <a:rPr lang="es" sz="12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descripciones</a:t>
            </a:r>
            <a:r>
              <a:rPr lang="es" sz="12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 textuales procesadas por el transformador de texto el uso de </a:t>
            </a:r>
            <a:r>
              <a:rPr b="1" lang="es" sz="12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CLIP </a:t>
            </a:r>
            <a:r>
              <a:rPr lang="es" sz="12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ayuda a garantizar una base sólida para el aprendizaje imágen-texto.</a:t>
            </a:r>
            <a:endParaRPr sz="12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771" y="4091050"/>
            <a:ext cx="1038226" cy="10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5372100" y="4171950"/>
            <a:ext cx="866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3338550" y="4762500"/>
            <a:ext cx="2466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rPr>
              <a:t>Universidad Nacional de Colombia</a:t>
            </a:r>
            <a:endParaRPr b="1" sz="1200">
              <a:solidFill>
                <a:schemeClr val="lt2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295275" y="171450"/>
            <a:ext cx="1638300" cy="714300"/>
          </a:xfrm>
          <a:prstGeom prst="rect">
            <a:avLst/>
          </a:prstGeom>
          <a:solidFill>
            <a:srgbClr val="58595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MI-Zero</a:t>
            </a:r>
            <a:endParaRPr b="1" sz="3000">
              <a:solidFill>
                <a:srgbClr val="CCCCCC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2152650" y="171450"/>
            <a:ext cx="6753000" cy="7143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5859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58595B"/>
                </a:solidFill>
                <a:latin typeface="Urbanist"/>
                <a:ea typeface="Urbanist"/>
                <a:cs typeface="Urbanist"/>
                <a:sym typeface="Urbanist"/>
              </a:rPr>
              <a:t>Framework innovador que explota las capacidades de zero-shot en modelos contrastivos de imagen y texto aplicados a histopatología. Permite realizar múltiples tareas de diagnóstico usando codificadores </a:t>
            </a:r>
            <a:r>
              <a:rPr b="1" lang="es" sz="1200">
                <a:solidFill>
                  <a:srgbClr val="58595B"/>
                </a:solidFill>
                <a:latin typeface="Urbanist"/>
                <a:ea typeface="Urbanist"/>
                <a:cs typeface="Urbanist"/>
                <a:sym typeface="Urbanist"/>
              </a:rPr>
              <a:t>pre entrenados</a:t>
            </a:r>
            <a:r>
              <a:rPr b="1" lang="es" sz="1200">
                <a:solidFill>
                  <a:srgbClr val="58595B"/>
                </a:solidFill>
                <a:latin typeface="Urbanist"/>
                <a:ea typeface="Urbanist"/>
                <a:cs typeface="Urbanist"/>
                <a:sym typeface="Urbanist"/>
              </a:rPr>
              <a:t> sin necesidad de etiquetas adicionales.</a:t>
            </a:r>
            <a:endParaRPr b="1" sz="1200">
              <a:solidFill>
                <a:srgbClr val="58595B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478725" y="3184380"/>
            <a:ext cx="37860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La transferencia zero-shot permite que un modelo generalice y aplique conocimientos aprendidos de otras tareas para manejar situaciones nuevas sin entrenamiento adicional.</a:t>
            </a:r>
            <a:endParaRPr sz="15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1019725"/>
            <a:ext cx="3241977" cy="18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200" y="3011598"/>
            <a:ext cx="3241974" cy="168114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585825" y="1095925"/>
            <a:ext cx="3571800" cy="18579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5859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58595B"/>
                </a:solidFill>
                <a:latin typeface="Urbanist"/>
                <a:ea typeface="Urbanist"/>
                <a:cs typeface="Urbanist"/>
                <a:sym typeface="Urbanist"/>
              </a:rPr>
              <a:t>CICLO DE VIDA DEL MODELO</a:t>
            </a:r>
            <a:endParaRPr b="1" sz="1500">
              <a:solidFill>
                <a:srgbClr val="58595B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58595B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58595B"/>
              </a:buClr>
              <a:buSzPts val="1500"/>
              <a:buFont typeface="Urbanist"/>
              <a:buAutoNum type="arabicPeriod"/>
            </a:pPr>
            <a:r>
              <a:rPr b="1" lang="es" sz="1500">
                <a:solidFill>
                  <a:srgbClr val="58595B"/>
                </a:solidFill>
                <a:latin typeface="Urbanist"/>
                <a:ea typeface="Urbanist"/>
                <a:cs typeface="Urbanist"/>
                <a:sym typeface="Urbanist"/>
              </a:rPr>
              <a:t>Recopilación de datos</a:t>
            </a:r>
            <a:endParaRPr b="1" sz="1500">
              <a:solidFill>
                <a:srgbClr val="58595B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58595B"/>
              </a:buClr>
              <a:buSzPts val="1500"/>
              <a:buFont typeface="Urbanist"/>
              <a:buAutoNum type="arabicPeriod"/>
            </a:pPr>
            <a:r>
              <a:rPr b="1" lang="es" sz="1500">
                <a:solidFill>
                  <a:srgbClr val="58595B"/>
                </a:solidFill>
                <a:latin typeface="Urbanist"/>
                <a:ea typeface="Urbanist"/>
                <a:cs typeface="Urbanist"/>
                <a:sym typeface="Urbanist"/>
              </a:rPr>
              <a:t>Tokenización de Imágenes</a:t>
            </a:r>
            <a:endParaRPr b="1" sz="1500">
              <a:solidFill>
                <a:srgbClr val="58595B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58595B"/>
              </a:buClr>
              <a:buSzPts val="1500"/>
              <a:buFont typeface="Urbanist"/>
              <a:buAutoNum type="arabicPeriod"/>
            </a:pPr>
            <a:r>
              <a:rPr b="1" lang="es" sz="1500">
                <a:solidFill>
                  <a:srgbClr val="58595B"/>
                </a:solidFill>
                <a:latin typeface="Urbanist"/>
                <a:ea typeface="Urbanist"/>
                <a:cs typeface="Urbanist"/>
                <a:sym typeface="Urbanist"/>
              </a:rPr>
              <a:t>Entrenamiento de Clasificadores</a:t>
            </a:r>
            <a:endParaRPr b="1" sz="1500">
              <a:solidFill>
                <a:srgbClr val="58595B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58595B"/>
              </a:buClr>
              <a:buSzPts val="1500"/>
              <a:buFont typeface="Urbanist"/>
              <a:buAutoNum type="arabicPeriod"/>
            </a:pPr>
            <a:r>
              <a:rPr b="1" lang="es" sz="1500">
                <a:solidFill>
                  <a:srgbClr val="58595B"/>
                </a:solidFill>
                <a:latin typeface="Urbanist"/>
                <a:ea typeface="Urbanist"/>
                <a:cs typeface="Urbanist"/>
                <a:sym typeface="Urbanist"/>
              </a:rPr>
              <a:t>Despliegue Clínico</a:t>
            </a:r>
            <a:endParaRPr b="1" sz="1500">
              <a:solidFill>
                <a:srgbClr val="58595B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 rot="5400000">
            <a:off x="7081575" y="2329200"/>
            <a:ext cx="2800800" cy="523800"/>
          </a:xfrm>
          <a:prstGeom prst="rect">
            <a:avLst/>
          </a:prstGeom>
          <a:solidFill>
            <a:srgbClr val="58595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ARQUITECTURA</a:t>
            </a:r>
            <a:endParaRPr b="1" sz="2400">
              <a:solidFill>
                <a:srgbClr val="CCCCCC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771" y="4091050"/>
            <a:ext cx="1038226" cy="10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5372100" y="4248150"/>
            <a:ext cx="866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3338550" y="4762500"/>
            <a:ext cx="2466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2"/>
                </a:solidFill>
                <a:latin typeface="Cambria Math"/>
                <a:ea typeface="Cambria Math"/>
                <a:cs typeface="Cambria Math"/>
                <a:sym typeface="Cambria Math"/>
              </a:rPr>
              <a:t>Universidad Nacional de Colombia</a:t>
            </a:r>
            <a:endParaRPr b="1" sz="1200">
              <a:solidFill>
                <a:schemeClr val="lt2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295275" y="171450"/>
            <a:ext cx="6105600" cy="904800"/>
          </a:xfrm>
          <a:prstGeom prst="rect">
            <a:avLst/>
          </a:prstGeom>
          <a:solidFill>
            <a:srgbClr val="58595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MI-Zero | Pre Entrenamiento sin Supervisión de los Codificadores Unimodales</a:t>
            </a:r>
            <a:endParaRPr b="1" sz="2300">
              <a:solidFill>
                <a:srgbClr val="CCCCCC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295275" y="1247775"/>
            <a:ext cx="2514600" cy="4668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5859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58595B"/>
                </a:solidFill>
                <a:latin typeface="Urbanist"/>
                <a:ea typeface="Urbanist"/>
                <a:cs typeface="Urbanist"/>
                <a:sym typeface="Urbanist"/>
              </a:rPr>
              <a:t>Codificadores de Imágen</a:t>
            </a:r>
            <a:endParaRPr b="1" sz="1500">
              <a:solidFill>
                <a:srgbClr val="58595B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2809875" y="1176300"/>
            <a:ext cx="36387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rbanist"/>
              <a:buAutoNum type="arabicPeriod"/>
            </a:pPr>
            <a:r>
              <a:rPr lang="es" sz="10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Inicializar con pesos pre entrenados de ImageNet.</a:t>
            </a:r>
            <a:endParaRPr sz="10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rbanist"/>
              <a:buAutoNum type="arabicPeriod"/>
            </a:pPr>
            <a:r>
              <a:rPr lang="es" sz="10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Usar una SOTA que codifica parches de imágenes de histopatologías no etiquetadas</a:t>
            </a:r>
            <a:endParaRPr sz="10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295275" y="1866975"/>
            <a:ext cx="2514600" cy="4668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5859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58595B"/>
                </a:solidFill>
                <a:latin typeface="Urbanist"/>
                <a:ea typeface="Urbanist"/>
                <a:cs typeface="Urbanist"/>
                <a:sym typeface="Urbanist"/>
              </a:rPr>
              <a:t>Codificadores de Texto</a:t>
            </a:r>
            <a:endParaRPr b="1" sz="1500">
              <a:solidFill>
                <a:srgbClr val="58595B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0063" y="1830988"/>
            <a:ext cx="2276325" cy="5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295275" y="2562375"/>
            <a:ext cx="3210000" cy="466800"/>
          </a:xfrm>
          <a:prstGeom prst="rect">
            <a:avLst/>
          </a:prstGeom>
          <a:solidFill>
            <a:srgbClr val="EFEFEF"/>
          </a:solidFill>
          <a:ln cap="flat" cmpd="sng" w="38100">
            <a:solidFill>
              <a:srgbClr val="5859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58595B"/>
                </a:solidFill>
                <a:latin typeface="Urbanist"/>
                <a:ea typeface="Urbanist"/>
                <a:cs typeface="Urbanist"/>
                <a:sym typeface="Urbanist"/>
              </a:rPr>
              <a:t>Alineación de Visión y Lenguaje</a:t>
            </a:r>
            <a:endParaRPr b="1" sz="1500">
              <a:solidFill>
                <a:srgbClr val="58595B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295275" y="3306050"/>
            <a:ext cx="36387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Para alinear los espacios latentes de visión y lenguaje, se utiliza una pérdida contrastiva cruzada con una constante </a:t>
            </a:r>
            <a:r>
              <a:rPr i="1" lang="es" sz="15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M</a:t>
            </a:r>
            <a:r>
              <a:rPr lang="es" sz="15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 y un </a:t>
            </a:r>
            <a:r>
              <a:rPr lang="es" sz="15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parámetro</a:t>
            </a:r>
            <a:r>
              <a:rPr lang="es" sz="15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 de temperatura τ.</a:t>
            </a:r>
            <a:endParaRPr sz="15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5525" y="2700475"/>
            <a:ext cx="2715575" cy="5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9650" y="3382250"/>
            <a:ext cx="3033700" cy="140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3662375" y="2586175"/>
            <a:ext cx="23613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2"/>
                </a:solidFill>
                <a:latin typeface="Urbanist"/>
                <a:ea typeface="Urbanist"/>
                <a:cs typeface="Urbanist"/>
                <a:sym typeface="Urbanist"/>
              </a:rPr>
              <a:t>Dado un lote de M pares de muestras, las representaciones vectoriales l2 normalizadas se conmutan vía dos codificadores f y g.</a:t>
            </a:r>
            <a:endParaRPr sz="1000">
              <a:solidFill>
                <a:schemeClr val="lt2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5400" y="1176300"/>
            <a:ext cx="2019500" cy="13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